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y="5143500" cx="9144000"/>
  <p:notesSz cx="6858000" cy="9144000"/>
  <p:embeddedFontLst>
    <p:embeddedFont>
      <p:font typeface="Arvo"/>
      <p:regular r:id="rId58"/>
      <p:bold r:id="rId59"/>
      <p:italic r:id="rId60"/>
      <p:boldItalic r:id="rId61"/>
    </p:embeddedFont>
    <p:embeddedFont>
      <p:font typeface="Roboto Condensed"/>
      <p:regular r:id="rId62"/>
      <p:bold r:id="rId63"/>
      <p:italic r:id="rId64"/>
      <p:boldItalic r:id="rId65"/>
    </p:embeddedFont>
    <p:embeddedFont>
      <p:font typeface="Roboto Condensed Light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32">
          <p15:clr>
            <a:srgbClr val="9AA0A6"/>
          </p15:clr>
        </p15:guide>
        <p15:guide id="2" orient="horz" pos="2232">
          <p15:clr>
            <a:srgbClr val="9AA0A6"/>
          </p15:clr>
        </p15:guide>
        <p15:guide id="3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Noah Meyer"/>
  <p:cmAuthor clrIdx="1" id="1" initials="" lastIdx="4" name="Colton Carlso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AA75880-D80F-4DB1-8128-1033431242E8}">
  <a:tblStyle styleId="{1AA75880-D80F-4DB1-8128-1033431242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32" orient="horz"/>
        <p:guide pos="2232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obotoCondensed-regular.fntdata"/><Relationship Id="rId61" Type="http://schemas.openxmlformats.org/officeDocument/2006/relationships/font" Target="fonts/Arvo-boldItalic.fntdata"/><Relationship Id="rId20" Type="http://schemas.openxmlformats.org/officeDocument/2006/relationships/slide" Target="slides/slide13.xml"/><Relationship Id="rId64" Type="http://schemas.openxmlformats.org/officeDocument/2006/relationships/font" Target="fonts/RobotoCondensed-italic.fntdata"/><Relationship Id="rId63" Type="http://schemas.openxmlformats.org/officeDocument/2006/relationships/font" Target="fonts/RobotoCondensed-bold.fntdata"/><Relationship Id="rId22" Type="http://schemas.openxmlformats.org/officeDocument/2006/relationships/slide" Target="slides/slide15.xml"/><Relationship Id="rId66" Type="http://schemas.openxmlformats.org/officeDocument/2006/relationships/font" Target="fonts/RobotoCondensedLight-regular.fntdata"/><Relationship Id="rId21" Type="http://schemas.openxmlformats.org/officeDocument/2006/relationships/slide" Target="slides/slide14.xml"/><Relationship Id="rId65" Type="http://schemas.openxmlformats.org/officeDocument/2006/relationships/font" Target="fonts/RobotoCondensed-boldItalic.fntdata"/><Relationship Id="rId24" Type="http://schemas.openxmlformats.org/officeDocument/2006/relationships/slide" Target="slides/slide17.xml"/><Relationship Id="rId68" Type="http://schemas.openxmlformats.org/officeDocument/2006/relationships/font" Target="fonts/RobotoCondensedLight-italic.fntdata"/><Relationship Id="rId23" Type="http://schemas.openxmlformats.org/officeDocument/2006/relationships/slide" Target="slides/slide16.xml"/><Relationship Id="rId67" Type="http://schemas.openxmlformats.org/officeDocument/2006/relationships/font" Target="fonts/RobotoCondensedLight-bold.fntdata"/><Relationship Id="rId60" Type="http://schemas.openxmlformats.org/officeDocument/2006/relationships/font" Target="fonts/Arvo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RobotoCondensedLight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Arvo-bold.fntdata"/><Relationship Id="rId14" Type="http://schemas.openxmlformats.org/officeDocument/2006/relationships/slide" Target="slides/slide7.xml"/><Relationship Id="rId58" Type="http://schemas.openxmlformats.org/officeDocument/2006/relationships/font" Target="fonts/Arvo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12-04T22:50:13.879">
    <p:pos x="6000" y="0"/>
    <p:text>add transitions to the points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2-12-02T21:04:31.216">
    <p:pos x="6000" y="0"/>
    <p:text>Next Semester Plan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2" dt="2022-12-02T20:58:28.156">
    <p:pos x="6000" y="0"/>
    <p:text>Better resolution
Get rid of thing on top
make it big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3" dt="2022-12-02T20:59:34.545">
    <p:pos x="6000" y="0"/>
    <p:text>Go more in depth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4" dt="2022-12-02T20:59:22.067">
    <p:pos x="6000" y="0"/>
    <p:text>Go more in depth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9cf8c97849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9cf8c9784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ac8aaff0a2_1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ac8aaff0a2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87fb7908ae_1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87fb7908ae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954c93045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954c9304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Colton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954c93045d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954c93045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Colton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954c93045d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954c93045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Colton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87fb7908ae_1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87fb7908ae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9a37170105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9a3717010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a37170105_0_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9a3717010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a37170105_0_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9a3717010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Hayden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87fb7908ae_1_9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87fb7908ae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9a37170105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9a3717010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Hayden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a1bfd55774_7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a1bfd55774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7f7546e90b_5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7f7546e90b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Hayden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ae1c4db1fe_2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ae1c4db1fe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Hayden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9cf8c97849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9cf8c9784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9a37170105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9a3717010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ac8aaff0a2_1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ac8aaff0a2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ac8aaff0a2_1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ac8aaff0a2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ac8aaff0a2_1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ac8aaff0a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87fb7908ae_1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87fb7908ae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Connor / Colton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87fb7908ae_1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87fb7908ae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9a37170105_0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9a3717010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Connor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a77ba55300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a77ba5530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Connor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9cf8c97849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9cf8c9784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9a37170105_0_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9a3717010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87fb7908ae_1_5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87fb7908ae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 &amp; Jay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9a37170105_0_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9a3717010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9a37170105_0_1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9a3717010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9a37170105_0_1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9a37170105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9a37170105_0_1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9a3717010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87fb7908ae_1_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87fb7908ae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 / Connor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8e2f8a778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8e2f8a77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9a37170105_0_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9a3717010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9a37170105_0_1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9a37170105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Connor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a5610321b4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a5610321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a77ba55300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a77ba5530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ae76906f26_2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ae76906f26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a5610321b4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a5610321b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a5610321b4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a5610321b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Connor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87fb7908ae_1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87fb7908ae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9a37170105_0_1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9a3717010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9a37170105_0_1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9a3717010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Noah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ac8aaff0a2_1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ac8aaff0a2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9a37170105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9a3717010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a77ba55300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a77ba5530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ac8aaff0a2_1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ac8aaff0a2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87fb7908ae_1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87fb7908ae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9cf8c9784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9cf8c978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" name="Google Shape;22;p2"/>
          <p:cNvSpPr txBox="1"/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flipH="1" rot="10800000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" name="Google Shape;39;p3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" name="Google Shape;40;p3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/>
          <p:nvPr>
            <p:ph idx="1" type="body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i="1"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accent5"/>
                </a:solidFill>
              </a:rPr>
              <a:t>“</a:t>
            </a:r>
            <a:endParaRPr b="1" sz="7200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9" name="Google Shape;79;p5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" name="Google Shape;98;p6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9" name="Google Shape;99;p6"/>
          <p:cNvSpPr txBox="1"/>
          <p:nvPr>
            <p:ph idx="1" type="body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sp>
        <p:nvSpPr>
          <p:cNvPr id="100" name="Google Shape;100;p6"/>
          <p:cNvSpPr txBox="1"/>
          <p:nvPr>
            <p:ph idx="2" type="body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sp>
        <p:nvSpPr>
          <p:cNvPr id="101" name="Google Shape;101;p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9" name="Google Shape;119;p7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0" name="Google Shape;120;p7"/>
          <p:cNvSpPr txBox="1"/>
          <p:nvPr>
            <p:ph idx="1" type="body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21" name="Google Shape;121;p7"/>
          <p:cNvSpPr txBox="1"/>
          <p:nvPr>
            <p:ph idx="2" type="body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22" name="Google Shape;122;p7"/>
          <p:cNvSpPr txBox="1"/>
          <p:nvPr>
            <p:ph idx="3" type="body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123" name="Google Shape;123;p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1" name="Google Shape;141;p8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42" name="Google Shape;142;p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2" name="Google Shape;152;p9"/>
          <p:cNvSpPr txBox="1"/>
          <p:nvPr>
            <p:ph idx="1" type="body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/>
        </p:txBody>
      </p:sp>
      <p:sp>
        <p:nvSpPr>
          <p:cNvPr id="153" name="Google Shape;153;p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9" name="Google Shape;179;p1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b="1"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b="1" sz="12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6.jpg"/><Relationship Id="rId7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comments" Target="../comments/comment2.xml"/><Relationship Id="rId4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comments" Target="../comments/comment3.xml"/><Relationship Id="rId4" Type="http://schemas.openxmlformats.org/officeDocument/2006/relationships/image" Target="../media/image21.png"/><Relationship Id="rId5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comments" Target="../comments/comment4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comments" Target="../comments/comment5.xml"/><Relationship Id="rId4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/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Production Run Reports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By sdmay23-06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Solution</a:t>
            </a:r>
            <a:endParaRPr/>
          </a:p>
        </p:txBody>
      </p:sp>
      <p:sp>
        <p:nvSpPr>
          <p:cNvPr id="258" name="Google Shape;258;p20"/>
          <p:cNvSpPr txBox="1"/>
          <p:nvPr>
            <p:ph idx="1" type="body"/>
          </p:nvPr>
        </p:nvSpPr>
        <p:spPr>
          <a:xfrm>
            <a:off x="488650" y="1158775"/>
            <a:ext cx="7667100" cy="375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An auto generating PDF report that condenses the thousands of data points into one easy to read file.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▻"/>
            </a:pPr>
            <a:r>
              <a:rPr lang="en" sz="2000"/>
              <a:t>Verification within seconds instead of hours.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▻"/>
            </a:pPr>
            <a:r>
              <a:rPr lang="en" sz="2000"/>
              <a:t>No human error.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▰"/>
            </a:pPr>
            <a:r>
              <a:rPr lang="en"/>
              <a:t>No software engineers on staff to design their own system.</a:t>
            </a:r>
            <a:endParaRPr sz="2000"/>
          </a:p>
        </p:txBody>
      </p:sp>
      <p:sp>
        <p:nvSpPr>
          <p:cNvPr id="259" name="Google Shape;259;p2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Google Shape;265;p21"/>
          <p:cNvPicPr preferRelativeResize="0"/>
          <p:nvPr/>
        </p:nvPicPr>
        <p:blipFill rotWithShape="1">
          <a:blip r:embed="rId3">
            <a:alphaModFix/>
          </a:blip>
          <a:srcRect b="3933" l="0" r="0" t="4592"/>
          <a:stretch/>
        </p:blipFill>
        <p:spPr>
          <a:xfrm>
            <a:off x="2405311" y="0"/>
            <a:ext cx="433336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1"/>
          <p:cNvSpPr txBox="1"/>
          <p:nvPr>
            <p:ph idx="4294967295" type="title"/>
          </p:nvPr>
        </p:nvSpPr>
        <p:spPr>
          <a:xfrm>
            <a:off x="-31175" y="101300"/>
            <a:ext cx="2466600" cy="49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 Template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/>
          <p:nvPr>
            <p:ph type="ctrTitle"/>
          </p:nvPr>
        </p:nvSpPr>
        <p:spPr>
          <a:xfrm>
            <a:off x="463525" y="313619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Requirements</a:t>
            </a:r>
            <a:endParaRPr sz="3200"/>
          </a:p>
        </p:txBody>
      </p:sp>
      <p:sp>
        <p:nvSpPr>
          <p:cNvPr id="272" name="Google Shape;272;p2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22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Requirements</a:t>
            </a:r>
            <a:endParaRPr/>
          </a:p>
        </p:txBody>
      </p:sp>
      <p:sp>
        <p:nvSpPr>
          <p:cNvPr id="279" name="Google Shape;279;p23"/>
          <p:cNvSpPr txBox="1"/>
          <p:nvPr>
            <p:ph idx="1" type="body"/>
          </p:nvPr>
        </p:nvSpPr>
        <p:spPr>
          <a:xfrm>
            <a:off x="814275" y="1248100"/>
            <a:ext cx="6396300" cy="375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When a report request is made, a new accurate report is generated.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Users must be logged in to make a request.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Everyday at 11:59 PM CST, every report that finished that day will be emailed to the specified address.</a:t>
            </a:r>
            <a:endParaRPr/>
          </a:p>
        </p:txBody>
      </p:sp>
      <p:sp>
        <p:nvSpPr>
          <p:cNvPr id="280" name="Google Shape;280;p2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 txBox="1"/>
          <p:nvPr>
            <p:ph idx="1" type="body"/>
          </p:nvPr>
        </p:nvSpPr>
        <p:spPr>
          <a:xfrm>
            <a:off x="661875" y="1262375"/>
            <a:ext cx="7229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Produce a report in 15 seconds.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Report generation will follow the agreed on template.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The system will support new </a:t>
            </a:r>
            <a:r>
              <a:rPr lang="en"/>
              <a:t>manufacturing</a:t>
            </a:r>
            <a:r>
              <a:rPr lang="en"/>
              <a:t> lines.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The frontend will be accessible from Mac and Windows.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▻"/>
            </a:pPr>
            <a:r>
              <a:rPr lang="en"/>
              <a:t>Safari, Chrome, Firefox, Edge, and Opera.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Reports will be sent using internal email server.</a:t>
            </a:r>
            <a:endParaRPr/>
          </a:p>
        </p:txBody>
      </p:sp>
      <p:sp>
        <p:nvSpPr>
          <p:cNvPr id="286" name="Google Shape;286;p24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Non-Functional Requirements</a:t>
            </a:r>
            <a:endParaRPr/>
          </a:p>
        </p:txBody>
      </p:sp>
      <p:sp>
        <p:nvSpPr>
          <p:cNvPr id="287" name="Google Shape;287;p2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 Diagram</a:t>
            </a:r>
            <a:endParaRPr/>
          </a:p>
        </p:txBody>
      </p:sp>
      <p:sp>
        <p:nvSpPr>
          <p:cNvPr id="293" name="Google Shape;293;p2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4" name="Google Shape;294;p25"/>
          <p:cNvPicPr preferRelativeResize="0"/>
          <p:nvPr/>
        </p:nvPicPr>
        <p:blipFill rotWithShape="1">
          <a:blip r:embed="rId3">
            <a:alphaModFix/>
          </a:blip>
          <a:srcRect b="0" l="0" r="2893" t="5374"/>
          <a:stretch/>
        </p:blipFill>
        <p:spPr>
          <a:xfrm>
            <a:off x="207025" y="1330750"/>
            <a:ext cx="6763074" cy="38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9350" y="3245900"/>
            <a:ext cx="1395750" cy="1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5"/>
          <p:cNvSpPr txBox="1"/>
          <p:nvPr/>
        </p:nvSpPr>
        <p:spPr>
          <a:xfrm>
            <a:off x="1655625" y="3067775"/>
            <a:ext cx="124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Nightly Reports</a:t>
            </a:r>
            <a:endParaRPr b="1"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Proposed Solution</a:t>
            </a:r>
            <a:endParaRPr/>
          </a:p>
        </p:txBody>
      </p:sp>
      <p:sp>
        <p:nvSpPr>
          <p:cNvPr id="302" name="Google Shape;302;p26"/>
          <p:cNvSpPr txBox="1"/>
          <p:nvPr>
            <p:ph idx="1" type="subTitle"/>
          </p:nvPr>
        </p:nvSpPr>
        <p:spPr>
          <a:xfrm>
            <a:off x="463525" y="3975450"/>
            <a:ext cx="4338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Design Mockups and Backend Structure</a:t>
            </a:r>
            <a:endParaRPr/>
          </a:p>
        </p:txBody>
      </p:sp>
      <p:sp>
        <p:nvSpPr>
          <p:cNvPr id="303" name="Google Shape;303;p2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26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Proposed Design </a:t>
            </a:r>
            <a:r>
              <a:rPr lang="en"/>
              <a:t>Diagram</a:t>
            </a:r>
            <a:endParaRPr/>
          </a:p>
        </p:txBody>
      </p:sp>
      <p:sp>
        <p:nvSpPr>
          <p:cNvPr id="310" name="Google Shape;310;p2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1" name="Google Shape;3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925" y="1561850"/>
            <a:ext cx="5750859" cy="33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Intended </a:t>
            </a:r>
            <a:r>
              <a:rPr lang="en"/>
              <a:t>User Timeline</a:t>
            </a:r>
            <a:endParaRPr/>
          </a:p>
        </p:txBody>
      </p:sp>
      <p:sp>
        <p:nvSpPr>
          <p:cNvPr id="317" name="Google Shape;317;p2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8" name="Google Shape;3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42200"/>
            <a:ext cx="8839198" cy="131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4" name="Google Shape;324;p29"/>
          <p:cNvPicPr preferRelativeResize="0"/>
          <p:nvPr/>
        </p:nvPicPr>
        <p:blipFill rotWithShape="1">
          <a:blip r:embed="rId3">
            <a:alphaModFix/>
          </a:blip>
          <a:srcRect b="0" l="0" r="119" t="0"/>
          <a:stretch/>
        </p:blipFill>
        <p:spPr>
          <a:xfrm>
            <a:off x="0" y="0"/>
            <a:ext cx="9144001" cy="514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endParaRPr>
              <a:highlight>
                <a:srgbClr val="F1C232"/>
              </a:highlight>
            </a:endParaRPr>
          </a:p>
        </p:txBody>
      </p:sp>
      <p:sp>
        <p:nvSpPr>
          <p:cNvPr id="190" name="Google Shape;190;p12"/>
          <p:cNvSpPr txBox="1"/>
          <p:nvPr>
            <p:ph idx="12" type="sldNum"/>
          </p:nvPr>
        </p:nvSpPr>
        <p:spPr>
          <a:xfrm>
            <a:off x="7618000" y="43317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12"/>
          <p:cNvSpPr txBox="1"/>
          <p:nvPr>
            <p:ph idx="1" type="body"/>
          </p:nvPr>
        </p:nvSpPr>
        <p:spPr>
          <a:xfrm>
            <a:off x="3748050" y="1240275"/>
            <a:ext cx="1647900" cy="320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Connor Linn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300"/>
              <a:t>Software Engineering</a:t>
            </a:r>
            <a:endParaRPr/>
          </a:p>
        </p:txBody>
      </p:sp>
      <p:sp>
        <p:nvSpPr>
          <p:cNvPr id="192" name="Google Shape;192;p12"/>
          <p:cNvSpPr txBox="1"/>
          <p:nvPr>
            <p:ph idx="1" type="body"/>
          </p:nvPr>
        </p:nvSpPr>
        <p:spPr>
          <a:xfrm>
            <a:off x="187600" y="1240275"/>
            <a:ext cx="1647900" cy="320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Colton Carlson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300"/>
              <a:t>Software Engineering</a:t>
            </a:r>
            <a:endParaRPr i="1" sz="1300"/>
          </a:p>
        </p:txBody>
      </p:sp>
      <p:sp>
        <p:nvSpPr>
          <p:cNvPr id="193" name="Google Shape;193;p12"/>
          <p:cNvSpPr txBox="1"/>
          <p:nvPr>
            <p:ph idx="1" type="body"/>
          </p:nvPr>
        </p:nvSpPr>
        <p:spPr>
          <a:xfrm>
            <a:off x="1967825" y="1240275"/>
            <a:ext cx="1647900" cy="320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Hayden Havelka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300"/>
              <a:t>Software Engineering</a:t>
            </a:r>
            <a:endParaRPr/>
          </a:p>
        </p:txBody>
      </p:sp>
      <p:sp>
        <p:nvSpPr>
          <p:cNvPr id="194" name="Google Shape;194;p12"/>
          <p:cNvSpPr txBox="1"/>
          <p:nvPr>
            <p:ph idx="1" type="body"/>
          </p:nvPr>
        </p:nvSpPr>
        <p:spPr>
          <a:xfrm>
            <a:off x="5528275" y="1240275"/>
            <a:ext cx="1647900" cy="320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Jay Arnold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300"/>
              <a:t>Computer </a:t>
            </a:r>
            <a:r>
              <a:rPr i="1" lang="en" sz="1300"/>
              <a:t>Engineering</a:t>
            </a:r>
            <a:endParaRPr/>
          </a:p>
        </p:txBody>
      </p:sp>
      <p:sp>
        <p:nvSpPr>
          <p:cNvPr id="195" name="Google Shape;195;p12"/>
          <p:cNvSpPr txBox="1"/>
          <p:nvPr>
            <p:ph idx="1" type="body"/>
          </p:nvPr>
        </p:nvSpPr>
        <p:spPr>
          <a:xfrm>
            <a:off x="7308500" y="1240275"/>
            <a:ext cx="1647900" cy="320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Noah Meyer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300"/>
              <a:t>Software Engineering</a:t>
            </a:r>
            <a:endParaRPr/>
          </a:p>
        </p:txBody>
      </p:sp>
      <p:pic>
        <p:nvPicPr>
          <p:cNvPr id="196" name="Google Shape;196;p12"/>
          <p:cNvPicPr preferRelativeResize="0"/>
          <p:nvPr/>
        </p:nvPicPr>
        <p:blipFill rotWithShape="1">
          <a:blip r:embed="rId3">
            <a:alphaModFix/>
          </a:blip>
          <a:srcRect b="3200" l="20995" r="9805" t="30114"/>
          <a:stretch/>
        </p:blipFill>
        <p:spPr>
          <a:xfrm>
            <a:off x="3937613" y="1732050"/>
            <a:ext cx="1341424" cy="181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5806" y="1732050"/>
            <a:ext cx="1291937" cy="181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6256" y="1732050"/>
            <a:ext cx="1291937" cy="181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6">
            <a:alphaModFix/>
          </a:blip>
          <a:srcRect b="2566" l="12582" r="16050" t="13835"/>
          <a:stretch/>
        </p:blipFill>
        <p:spPr>
          <a:xfrm>
            <a:off x="431725" y="1732050"/>
            <a:ext cx="1159649" cy="181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7">
            <a:alphaModFix/>
          </a:blip>
          <a:srcRect b="58201" l="34482" r="32027" t="6584"/>
          <a:stretch/>
        </p:blipFill>
        <p:spPr>
          <a:xfrm>
            <a:off x="7461750" y="1732050"/>
            <a:ext cx="1291949" cy="181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0" name="Google Shape;330;p30"/>
          <p:cNvPicPr preferRelativeResize="0"/>
          <p:nvPr/>
        </p:nvPicPr>
        <p:blipFill rotWithShape="1">
          <a:blip r:embed="rId3">
            <a:alphaModFix/>
          </a:blip>
          <a:srcRect b="0" l="59" r="0" t="0"/>
          <a:stretch/>
        </p:blipFill>
        <p:spPr>
          <a:xfrm>
            <a:off x="0" y="0"/>
            <a:ext cx="91428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6" name="Google Shape;336;p31"/>
          <p:cNvSpPr txBox="1"/>
          <p:nvPr>
            <p:ph idx="4294967295" type="title"/>
          </p:nvPr>
        </p:nvSpPr>
        <p:spPr>
          <a:xfrm>
            <a:off x="-38975" y="163650"/>
            <a:ext cx="2525100" cy="35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PDF Results</a:t>
            </a:r>
            <a:endParaRPr/>
          </a:p>
        </p:txBody>
      </p:sp>
      <p:pic>
        <p:nvPicPr>
          <p:cNvPr id="337" name="Google Shape;3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267" y="0"/>
            <a:ext cx="9279466" cy="5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1"/>
          <p:cNvPicPr preferRelativeResize="0"/>
          <p:nvPr/>
        </p:nvPicPr>
        <p:blipFill rotWithShape="1">
          <a:blip r:embed="rId4">
            <a:alphaModFix/>
          </a:blip>
          <a:srcRect b="18027" l="2339" r="3711" t="3213"/>
          <a:stretch/>
        </p:blipFill>
        <p:spPr>
          <a:xfrm>
            <a:off x="3160125" y="925100"/>
            <a:ext cx="2908475" cy="345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 rotWithShape="1">
          <a:blip r:embed="rId5">
            <a:alphaModFix/>
          </a:blip>
          <a:srcRect b="0" l="0" r="0" t="40493"/>
          <a:stretch/>
        </p:blipFill>
        <p:spPr>
          <a:xfrm rot="-5400000">
            <a:off x="4446337" y="2571762"/>
            <a:ext cx="3500525" cy="1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5" name="Google Shape;345;p32"/>
          <p:cNvPicPr preferRelativeResize="0"/>
          <p:nvPr/>
        </p:nvPicPr>
        <p:blipFill rotWithShape="1">
          <a:blip r:embed="rId3">
            <a:alphaModFix/>
          </a:blip>
          <a:srcRect b="6460" l="4006" r="3895" t="6469"/>
          <a:stretch/>
        </p:blipFill>
        <p:spPr>
          <a:xfrm>
            <a:off x="2487450" y="-40425"/>
            <a:ext cx="4159551" cy="50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 txBox="1"/>
          <p:nvPr>
            <p:ph idx="4294967295" type="title"/>
          </p:nvPr>
        </p:nvSpPr>
        <p:spPr>
          <a:xfrm>
            <a:off x="120675" y="150975"/>
            <a:ext cx="1749600" cy="3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PDF Template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33"/>
          <p:cNvSpPr txBox="1"/>
          <p:nvPr>
            <p:ph idx="4294967295" type="title"/>
          </p:nvPr>
        </p:nvSpPr>
        <p:spPr>
          <a:xfrm>
            <a:off x="120675" y="150975"/>
            <a:ext cx="1749600" cy="3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PDF Template</a:t>
            </a:r>
            <a:endParaRPr/>
          </a:p>
        </p:txBody>
      </p:sp>
      <p:pic>
        <p:nvPicPr>
          <p:cNvPr id="353" name="Google Shape;3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9725" y="0"/>
            <a:ext cx="39845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 txBox="1"/>
          <p:nvPr>
            <p:ph idx="4294967295" type="title"/>
          </p:nvPr>
        </p:nvSpPr>
        <p:spPr>
          <a:xfrm>
            <a:off x="-31175" y="101300"/>
            <a:ext cx="2466600" cy="49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Prototype</a:t>
            </a:r>
            <a:endParaRPr/>
          </a:p>
        </p:txBody>
      </p:sp>
      <p:sp>
        <p:nvSpPr>
          <p:cNvPr id="359" name="Google Shape;359;p3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0" name="Google Shape;360;p34"/>
          <p:cNvSpPr txBox="1"/>
          <p:nvPr/>
        </p:nvSpPr>
        <p:spPr>
          <a:xfrm>
            <a:off x="6394000" y="4174800"/>
            <a:ext cx="134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Created with Random Data</a:t>
            </a:r>
            <a:endParaRPr sz="9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361" name="Google Shape;3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275" y="-113425"/>
            <a:ext cx="3791425" cy="528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7" name="Google Shape;367;p35"/>
          <p:cNvPicPr preferRelativeResize="0"/>
          <p:nvPr/>
        </p:nvPicPr>
        <p:blipFill rotWithShape="1">
          <a:blip r:embed="rId3">
            <a:alphaModFix/>
          </a:blip>
          <a:srcRect b="15251" l="8354" r="8270" t="15645"/>
          <a:stretch/>
        </p:blipFill>
        <p:spPr>
          <a:xfrm>
            <a:off x="48525" y="800338"/>
            <a:ext cx="9095475" cy="36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5"/>
          <p:cNvSpPr txBox="1"/>
          <p:nvPr>
            <p:ph idx="4294967295" type="title"/>
          </p:nvPr>
        </p:nvSpPr>
        <p:spPr>
          <a:xfrm>
            <a:off x="89500" y="112000"/>
            <a:ext cx="2513400" cy="50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6"/>
          <p:cNvSpPr txBox="1"/>
          <p:nvPr>
            <p:ph idx="4294967295" type="title"/>
          </p:nvPr>
        </p:nvSpPr>
        <p:spPr>
          <a:xfrm>
            <a:off x="0" y="370025"/>
            <a:ext cx="1390800" cy="5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Backend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1" name="Google Shape;381;p37"/>
          <p:cNvPicPr preferRelativeResize="0"/>
          <p:nvPr/>
        </p:nvPicPr>
        <p:blipFill rotWithShape="1">
          <a:blip r:embed="rId3">
            <a:alphaModFix/>
          </a:blip>
          <a:srcRect b="0" l="20861" r="0" t="21990"/>
          <a:stretch/>
        </p:blipFill>
        <p:spPr>
          <a:xfrm>
            <a:off x="0" y="877175"/>
            <a:ext cx="9184299" cy="42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7"/>
          <p:cNvSpPr txBox="1"/>
          <p:nvPr>
            <p:ph idx="4294967295" type="title"/>
          </p:nvPr>
        </p:nvSpPr>
        <p:spPr>
          <a:xfrm>
            <a:off x="0" y="81725"/>
            <a:ext cx="1390800" cy="5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</a:t>
            </a:r>
            <a:endParaRPr/>
          </a:p>
        </p:txBody>
      </p:sp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b="93093" l="0" r="0" t="0"/>
          <a:stretch/>
        </p:blipFill>
        <p:spPr>
          <a:xfrm>
            <a:off x="0" y="658650"/>
            <a:ext cx="9144002" cy="3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38"/>
          <p:cNvPicPr preferRelativeResize="0"/>
          <p:nvPr/>
        </p:nvPicPr>
        <p:blipFill rotWithShape="1">
          <a:blip r:embed="rId4">
            <a:alphaModFix/>
          </a:blip>
          <a:srcRect b="36952" l="18493" r="0" t="0"/>
          <a:stretch/>
        </p:blipFill>
        <p:spPr>
          <a:xfrm>
            <a:off x="0" y="905975"/>
            <a:ext cx="9143999" cy="281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/>
          <p:nvPr>
            <p:ph idx="4294967295" type="title"/>
          </p:nvPr>
        </p:nvSpPr>
        <p:spPr>
          <a:xfrm>
            <a:off x="0" y="111350"/>
            <a:ext cx="1961100" cy="5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&amp; Beta</a:t>
            </a:r>
            <a:endParaRPr/>
          </a:p>
        </p:txBody>
      </p:sp>
      <p:pic>
        <p:nvPicPr>
          <p:cNvPr id="391" name="Google Shape;391;p38"/>
          <p:cNvPicPr preferRelativeResize="0"/>
          <p:nvPr/>
        </p:nvPicPr>
        <p:blipFill rotWithShape="1">
          <a:blip r:embed="rId5">
            <a:alphaModFix/>
          </a:blip>
          <a:srcRect b="2419" l="485" r="416" t="0"/>
          <a:stretch/>
        </p:blipFill>
        <p:spPr>
          <a:xfrm>
            <a:off x="44400" y="1440100"/>
            <a:ext cx="9061000" cy="13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</a:t>
            </a:r>
            <a:r>
              <a:rPr lang="en"/>
              <a:t>Decisions</a:t>
            </a:r>
            <a:endParaRPr/>
          </a:p>
        </p:txBody>
      </p:sp>
      <p:sp>
        <p:nvSpPr>
          <p:cNvPr id="397" name="Google Shape;397;p39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Why we chose these technologies</a:t>
            </a:r>
            <a:endParaRPr/>
          </a:p>
        </p:txBody>
      </p:sp>
      <p:sp>
        <p:nvSpPr>
          <p:cNvPr id="398" name="Google Shape;398;p3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Google Shape;399;p39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JEDA Polymers</a:t>
            </a:r>
            <a:endParaRPr/>
          </a:p>
        </p:txBody>
      </p:sp>
      <p:sp>
        <p:nvSpPr>
          <p:cNvPr id="206" name="Google Shape;206;p13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Meet the client!</a:t>
            </a:r>
            <a:endParaRPr/>
          </a:p>
        </p:txBody>
      </p:sp>
      <p:sp>
        <p:nvSpPr>
          <p:cNvPr id="207" name="Google Shape;207;p1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13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>
            <p:ph idx="1" type="body"/>
          </p:nvPr>
        </p:nvSpPr>
        <p:spPr>
          <a:xfrm>
            <a:off x="661875" y="801100"/>
            <a:ext cx="7229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React JS vs Other Options</a:t>
            </a:r>
            <a:endParaRPr/>
          </a:p>
          <a:p>
            <a:pPr indent="-3810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▻"/>
            </a:pPr>
            <a:r>
              <a:rPr lang="en"/>
              <a:t>Considered PHP, JS, Flask, &amp; Angular. 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 Clear Choice on almost every front.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0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</a:t>
            </a:r>
            <a:endParaRPr/>
          </a:p>
        </p:txBody>
      </p:sp>
      <p:sp>
        <p:nvSpPr>
          <p:cNvPr id="406" name="Google Shape;406;p4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 Matrix</a:t>
            </a:r>
            <a:endParaRPr/>
          </a:p>
        </p:txBody>
      </p:sp>
      <p:sp>
        <p:nvSpPr>
          <p:cNvPr id="412" name="Google Shape;412;p4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13" name="Google Shape;413;p41"/>
          <p:cNvGraphicFramePr/>
          <p:nvPr/>
        </p:nvGraphicFramePr>
        <p:xfrm>
          <a:off x="814275" y="147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{1AA75880-D80F-4DB1-8128-1033431242E8}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Criteria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PHP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React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JavaScript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Flask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Angular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Functionality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Browser Compatibility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Code Simplicity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Speed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Learnability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Total (unweighted):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14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22</a:t>
                      </a:r>
                      <a:endParaRPr b="1" sz="15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16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15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14" name="Google Shape;414;p41"/>
          <p:cNvSpPr txBox="1"/>
          <p:nvPr/>
        </p:nvSpPr>
        <p:spPr>
          <a:xfrm>
            <a:off x="763725" y="4297800"/>
            <a:ext cx="180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*Higher value is better</a:t>
            </a:r>
            <a:endParaRPr sz="11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*5 point scale</a:t>
            </a:r>
            <a:endParaRPr sz="11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2"/>
          <p:cNvSpPr txBox="1"/>
          <p:nvPr>
            <p:ph idx="1" type="body"/>
          </p:nvPr>
        </p:nvSpPr>
        <p:spPr>
          <a:xfrm>
            <a:off x="654475" y="935100"/>
            <a:ext cx="7229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▰"/>
            </a:pPr>
            <a:r>
              <a:rPr lang="en" sz="2200"/>
              <a:t>AWS / AZURE / Google Cloud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Cost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Complexity</a:t>
            </a:r>
            <a:endParaRPr sz="18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▰"/>
            </a:pPr>
            <a:r>
              <a:rPr lang="en" sz="2200"/>
              <a:t>Ubuntu LTS 22.04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Unknown customer familiarity</a:t>
            </a:r>
            <a:endParaRPr sz="18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▰"/>
            </a:pPr>
            <a:r>
              <a:rPr lang="en" sz="2200"/>
              <a:t>Windows 2019 Server</a:t>
            </a:r>
            <a:endParaRPr sz="22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Currently used by client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Little setup from fresh install</a:t>
            </a:r>
            <a:endParaRPr sz="1800"/>
          </a:p>
        </p:txBody>
      </p:sp>
      <p:sp>
        <p:nvSpPr>
          <p:cNvPr id="420" name="Google Shape;420;p42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 - Hosting</a:t>
            </a:r>
            <a:endParaRPr/>
          </a:p>
        </p:txBody>
      </p:sp>
      <p:sp>
        <p:nvSpPr>
          <p:cNvPr id="421" name="Google Shape;421;p4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3"/>
          <p:cNvSpPr txBox="1"/>
          <p:nvPr>
            <p:ph idx="1" type="body"/>
          </p:nvPr>
        </p:nvSpPr>
        <p:spPr>
          <a:xfrm>
            <a:off x="661875" y="489150"/>
            <a:ext cx="7229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Really </a:t>
            </a:r>
            <a:r>
              <a:rPr lang="en"/>
              <a:t>didn't</a:t>
            </a:r>
            <a:r>
              <a:rPr lang="en"/>
              <a:t> make a decision, it was given to us: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▻"/>
            </a:pPr>
            <a:r>
              <a:rPr lang="en"/>
              <a:t>Canary Database</a:t>
            </a:r>
            <a:endParaRPr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NoSQL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Non-Relational</a:t>
            </a:r>
            <a:endParaRPr sz="1600"/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Great for huge volumes of data</a:t>
            </a:r>
            <a:endParaRPr sz="1600"/>
          </a:p>
        </p:txBody>
      </p:sp>
      <p:sp>
        <p:nvSpPr>
          <p:cNvPr id="427" name="Google Shape;427;p43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 - Database</a:t>
            </a:r>
            <a:endParaRPr/>
          </a:p>
        </p:txBody>
      </p:sp>
      <p:sp>
        <p:nvSpPr>
          <p:cNvPr id="428" name="Google Shape;428;p4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9" name="Google Shape;42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1150" y="2461875"/>
            <a:ext cx="173355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4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435" name="Google Shape;435;p44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Issues we’ve encountered so far</a:t>
            </a:r>
            <a:endParaRPr/>
          </a:p>
        </p:txBody>
      </p:sp>
      <p:sp>
        <p:nvSpPr>
          <p:cNvPr id="436" name="Google Shape;436;p4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4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"/>
          <p:cNvSpPr txBox="1"/>
          <p:nvPr>
            <p:ph idx="1" type="body"/>
          </p:nvPr>
        </p:nvSpPr>
        <p:spPr>
          <a:xfrm>
            <a:off x="661875" y="1403550"/>
            <a:ext cx="7229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Finalizing a PDF Design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PDFSharp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Last Updated 2015</a:t>
            </a:r>
            <a:endParaRPr sz="1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IronPDF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Paid Licensing</a:t>
            </a:r>
            <a:endParaRPr sz="1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QuestPDF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Open Source</a:t>
            </a:r>
            <a:endParaRPr sz="1600"/>
          </a:p>
        </p:txBody>
      </p:sp>
      <p:sp>
        <p:nvSpPr>
          <p:cNvPr id="443" name="Google Shape;443;p45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- PDF &amp;&amp; Generation</a:t>
            </a:r>
            <a:endParaRPr/>
          </a:p>
        </p:txBody>
      </p:sp>
      <p:sp>
        <p:nvSpPr>
          <p:cNvPr id="444" name="Google Shape;444;p4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</a:t>
            </a:r>
            <a:r>
              <a:rPr lang="en"/>
              <a:t>- General</a:t>
            </a:r>
            <a:endParaRPr/>
          </a:p>
        </p:txBody>
      </p:sp>
      <p:sp>
        <p:nvSpPr>
          <p:cNvPr id="450" name="Google Shape;450;p46"/>
          <p:cNvSpPr txBox="1"/>
          <p:nvPr>
            <p:ph idx="1" type="body"/>
          </p:nvPr>
        </p:nvSpPr>
        <p:spPr>
          <a:xfrm>
            <a:off x="814275" y="1403550"/>
            <a:ext cx="6132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Canary Database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Becoming familiar with canary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Doesn’t use SQL Queries</a:t>
            </a:r>
            <a:endParaRPr sz="1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Remoting In &amp; VPN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▻"/>
            </a:pPr>
            <a:r>
              <a:rPr lang="en" sz="1600"/>
              <a:t>Mac devices could not remote into</a:t>
            </a:r>
            <a:r>
              <a:rPr lang="en" sz="1400"/>
              <a:t> 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General Domain Knowledge</a:t>
            </a:r>
            <a:endParaRPr/>
          </a:p>
        </p:txBody>
      </p:sp>
      <p:sp>
        <p:nvSpPr>
          <p:cNvPr id="451" name="Google Shape;451;p4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Ethics</a:t>
            </a:r>
            <a:endParaRPr/>
          </a:p>
        </p:txBody>
      </p:sp>
      <p:sp>
        <p:nvSpPr>
          <p:cNvPr id="457" name="Google Shape;457;p47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Ethical </a:t>
            </a:r>
            <a:r>
              <a:rPr lang="en"/>
              <a:t>Decisions</a:t>
            </a:r>
            <a:endParaRPr/>
          </a:p>
        </p:txBody>
      </p:sp>
      <p:sp>
        <p:nvSpPr>
          <p:cNvPr id="458" name="Google Shape;458;p4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Google Shape;459;p47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/>
          <p:nvPr>
            <p:ph idx="1" type="body"/>
          </p:nvPr>
        </p:nvSpPr>
        <p:spPr>
          <a:xfrm>
            <a:off x="652025" y="1098900"/>
            <a:ext cx="76959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The project</a:t>
            </a:r>
            <a:r>
              <a:rPr lang="en" sz="1800"/>
              <a:t> will require little to no </a:t>
            </a:r>
            <a:r>
              <a:rPr lang="en" sz="1800"/>
              <a:t>maintenance</a:t>
            </a:r>
            <a:r>
              <a:rPr lang="en" sz="1800"/>
              <a:t> in the future.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The project will protect JEDA’s data and privacy.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The project will only fulfill JEDA’s needs and nothing else. 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Our team has been acting in JEDA’s best interest, and we will continue to do so.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▰"/>
            </a:pPr>
            <a:r>
              <a:rPr lang="en" sz="1800"/>
              <a:t>The project will not require more funding than given.</a:t>
            </a:r>
            <a:endParaRPr sz="2600"/>
          </a:p>
        </p:txBody>
      </p:sp>
      <p:sp>
        <p:nvSpPr>
          <p:cNvPr id="465" name="Google Shape;465;p48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strive for the highest professional standards</a:t>
            </a:r>
            <a:endParaRPr/>
          </a:p>
        </p:txBody>
      </p:sp>
      <p:sp>
        <p:nvSpPr>
          <p:cNvPr id="466" name="Google Shape;466;p4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9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472" name="Google Shape;472;p49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Our plan to ensure a secure product</a:t>
            </a:r>
            <a:endParaRPr/>
          </a:p>
        </p:txBody>
      </p:sp>
      <p:sp>
        <p:nvSpPr>
          <p:cNvPr id="473" name="Google Shape;473;p4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49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8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JEDA Polymers</a:t>
            </a:r>
            <a:endParaRPr/>
          </a:p>
        </p:txBody>
      </p:sp>
      <p:sp>
        <p:nvSpPr>
          <p:cNvPr id="214" name="Google Shape;214;p14"/>
          <p:cNvSpPr txBox="1"/>
          <p:nvPr>
            <p:ph idx="1" type="body"/>
          </p:nvPr>
        </p:nvSpPr>
        <p:spPr>
          <a:xfrm>
            <a:off x="814275" y="1491000"/>
            <a:ext cx="4158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Established in 2007.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Located in Dyersville, IA.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Refines raw materials into specified plastic usable by clients.</a:t>
            </a:r>
            <a:endParaRPr/>
          </a:p>
        </p:txBody>
      </p:sp>
      <p:sp>
        <p:nvSpPr>
          <p:cNvPr id="215" name="Google Shape;215;p1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6" name="Google Shape;21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900" y="1633252"/>
            <a:ext cx="3812150" cy="250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"/>
          <p:cNvSpPr txBox="1"/>
          <p:nvPr>
            <p:ph idx="1" type="body"/>
          </p:nvPr>
        </p:nvSpPr>
        <p:spPr>
          <a:xfrm>
            <a:off x="661875" y="1403550"/>
            <a:ext cx="7229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Frontend: Jest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Backend: ASP.net Utility</a:t>
            </a:r>
            <a:endParaRPr/>
          </a:p>
        </p:txBody>
      </p:sp>
      <p:sp>
        <p:nvSpPr>
          <p:cNvPr id="480" name="Google Shape;480;p50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Testing</a:t>
            </a:r>
            <a:endParaRPr/>
          </a:p>
        </p:txBody>
      </p:sp>
      <p:sp>
        <p:nvSpPr>
          <p:cNvPr id="481" name="Google Shape;481;p5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2" name="Google Shape;482;p50"/>
          <p:cNvPicPr preferRelativeResize="0"/>
          <p:nvPr/>
        </p:nvPicPr>
        <p:blipFill rotWithShape="1">
          <a:blip r:embed="rId3">
            <a:alphaModFix/>
          </a:blip>
          <a:srcRect b="15537" l="8544" r="10842" t="17343"/>
          <a:stretch/>
        </p:blipFill>
        <p:spPr>
          <a:xfrm>
            <a:off x="4345350" y="1403550"/>
            <a:ext cx="3405676" cy="15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275" y="2587400"/>
            <a:ext cx="3519775" cy="26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"/>
          <p:cNvSpPr txBox="1"/>
          <p:nvPr>
            <p:ph idx="1" type="body"/>
          </p:nvPr>
        </p:nvSpPr>
        <p:spPr>
          <a:xfrm>
            <a:off x="641400" y="1365575"/>
            <a:ext cx="62634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User Testing</a:t>
            </a:r>
            <a:endParaRPr/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Show to non-programmers to see how well the average person can navigate the site.</a:t>
            </a:r>
            <a:endParaRPr sz="1800"/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Also show the website to some frontend developers for an experienced outlook on the design.</a:t>
            </a:r>
            <a:endParaRPr sz="1800"/>
          </a:p>
        </p:txBody>
      </p:sp>
      <p:sp>
        <p:nvSpPr>
          <p:cNvPr id="489" name="Google Shape;489;p51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</a:t>
            </a:r>
            <a:r>
              <a:rPr lang="en"/>
              <a:t>Testing</a:t>
            </a:r>
            <a:endParaRPr/>
          </a:p>
        </p:txBody>
      </p:sp>
      <p:sp>
        <p:nvSpPr>
          <p:cNvPr id="490" name="Google Shape;490;p5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2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Framework (</a:t>
            </a:r>
            <a:r>
              <a:rPr lang="en"/>
              <a:t>Integration Testing)</a:t>
            </a:r>
            <a:endParaRPr/>
          </a:p>
        </p:txBody>
      </p:sp>
      <p:sp>
        <p:nvSpPr>
          <p:cNvPr id="496" name="Google Shape;496;p52"/>
          <p:cNvSpPr txBox="1"/>
          <p:nvPr>
            <p:ph idx="1" type="body"/>
          </p:nvPr>
        </p:nvSpPr>
        <p:spPr>
          <a:xfrm>
            <a:off x="458500" y="999000"/>
            <a:ext cx="88467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00"/>
              <a:buChar char="▰"/>
            </a:pPr>
            <a:r>
              <a:rPr lang="en" sz="2200"/>
              <a:t>Easily displayed results.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▰"/>
            </a:pPr>
            <a:r>
              <a:rPr lang="en" sz="2200"/>
              <a:t>Can communicate test results between frontend and backend.</a:t>
            </a:r>
            <a:endParaRPr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▰"/>
            </a:pPr>
            <a:r>
              <a:rPr lang="en" sz="2200"/>
              <a:t>Easy to </a:t>
            </a:r>
            <a:r>
              <a:rPr lang="en" sz="2200"/>
              <a:t>interpret</a:t>
            </a:r>
            <a:r>
              <a:rPr lang="en" sz="2200"/>
              <a:t> where errors and failed tests are.</a:t>
            </a:r>
            <a:endParaRPr sz="2200"/>
          </a:p>
        </p:txBody>
      </p:sp>
      <p:sp>
        <p:nvSpPr>
          <p:cNvPr id="497" name="Google Shape;497;p52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3" name="Google Shape;503;p53"/>
          <p:cNvSpPr txBox="1"/>
          <p:nvPr>
            <p:ph idx="4294967295" type="title"/>
          </p:nvPr>
        </p:nvSpPr>
        <p:spPr>
          <a:xfrm>
            <a:off x="0" y="150975"/>
            <a:ext cx="2259900" cy="3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Framework</a:t>
            </a:r>
            <a:endParaRPr/>
          </a:p>
        </p:txBody>
      </p:sp>
      <p:pic>
        <p:nvPicPr>
          <p:cNvPr id="504" name="Google Shape;5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700" y="514275"/>
            <a:ext cx="5824919" cy="41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54"/>
          <p:cNvSpPr txBox="1"/>
          <p:nvPr>
            <p:ph idx="4294967295" type="title"/>
          </p:nvPr>
        </p:nvSpPr>
        <p:spPr>
          <a:xfrm>
            <a:off x="0" y="150975"/>
            <a:ext cx="2259900" cy="3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Framework</a:t>
            </a:r>
            <a:endParaRPr/>
          </a:p>
        </p:txBody>
      </p:sp>
      <p:pic>
        <p:nvPicPr>
          <p:cNvPr id="511" name="Google Shape;511;p54"/>
          <p:cNvPicPr preferRelativeResize="0"/>
          <p:nvPr/>
        </p:nvPicPr>
        <p:blipFill rotWithShape="1">
          <a:blip r:embed="rId3">
            <a:alphaModFix/>
          </a:blip>
          <a:srcRect b="0" l="0" r="0" t="31077"/>
          <a:stretch/>
        </p:blipFill>
        <p:spPr>
          <a:xfrm>
            <a:off x="0" y="710450"/>
            <a:ext cx="7159535" cy="443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5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Regression </a:t>
            </a:r>
            <a:r>
              <a:rPr lang="en"/>
              <a:t>Testing</a:t>
            </a:r>
            <a:endParaRPr/>
          </a:p>
        </p:txBody>
      </p:sp>
      <p:sp>
        <p:nvSpPr>
          <p:cNvPr id="517" name="Google Shape;517;p55"/>
          <p:cNvSpPr txBox="1"/>
          <p:nvPr>
            <p:ph idx="1" type="body"/>
          </p:nvPr>
        </p:nvSpPr>
        <p:spPr>
          <a:xfrm>
            <a:off x="814275" y="421450"/>
            <a:ext cx="6132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Not Applicable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▻"/>
            </a:pPr>
            <a:r>
              <a:rPr lang="en" sz="1800"/>
              <a:t>JEDA Polymers doesn’t have any current report generation for us to add on/modify</a:t>
            </a:r>
            <a:endParaRPr sz="1800"/>
          </a:p>
        </p:txBody>
      </p:sp>
      <p:sp>
        <p:nvSpPr>
          <p:cNvPr id="518" name="Google Shape;518;p5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and Acceptance </a:t>
            </a:r>
            <a:r>
              <a:rPr lang="en"/>
              <a:t>Testing</a:t>
            </a:r>
            <a:endParaRPr/>
          </a:p>
        </p:txBody>
      </p:sp>
      <p:sp>
        <p:nvSpPr>
          <p:cNvPr id="524" name="Google Shape;524;p56"/>
          <p:cNvSpPr txBox="1"/>
          <p:nvPr>
            <p:ph idx="1" type="body"/>
          </p:nvPr>
        </p:nvSpPr>
        <p:spPr>
          <a:xfrm>
            <a:off x="814275" y="1327350"/>
            <a:ext cx="69009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End to End Testing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Does a specified input from the front end produce the correct result in the backend?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Is that result displayed correctly on the front end?</a:t>
            </a:r>
            <a:endParaRPr sz="16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Meet all requirements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Testable</a:t>
            </a:r>
            <a:endParaRPr sz="1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“Beta” version given to client.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▻"/>
            </a:pPr>
            <a:r>
              <a:rPr lang="en" sz="1600"/>
              <a:t>Will let client provide feedback after being able to use working product.</a:t>
            </a:r>
            <a:endParaRPr sz="1600"/>
          </a:p>
        </p:txBody>
      </p:sp>
      <p:sp>
        <p:nvSpPr>
          <p:cNvPr id="525" name="Google Shape;525;p5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7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Analysis</a:t>
            </a:r>
            <a:endParaRPr/>
          </a:p>
        </p:txBody>
      </p:sp>
      <p:sp>
        <p:nvSpPr>
          <p:cNvPr id="531" name="Google Shape;531;p57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What could go wrong?</a:t>
            </a:r>
            <a:endParaRPr/>
          </a:p>
        </p:txBody>
      </p:sp>
      <p:sp>
        <p:nvSpPr>
          <p:cNvPr id="532" name="Google Shape;532;p5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57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9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8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Analysis Chart</a:t>
            </a:r>
            <a:endParaRPr/>
          </a:p>
        </p:txBody>
      </p:sp>
      <p:sp>
        <p:nvSpPr>
          <p:cNvPr id="539" name="Google Shape;539;p5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40" name="Google Shape;540;p58"/>
          <p:cNvGraphicFramePr/>
          <p:nvPr/>
        </p:nvGraphicFramePr>
        <p:xfrm>
          <a:off x="1510150" y="1724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{1AA75880-D80F-4DB1-8128-1033431242E8}</a:tableStyleId>
              </a:tblPr>
              <a:tblGrid>
                <a:gridCol w="904875"/>
                <a:gridCol w="904875"/>
                <a:gridCol w="904875"/>
                <a:gridCol w="904875"/>
                <a:gridCol w="904875"/>
                <a:gridCol w="9048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Very Low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Low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Medium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High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Very High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Highly Probable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20 - Severe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25 - Severe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Probable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20 - Severe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Possible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3 - Minor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Unlikely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2 - Minor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10 - Major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9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Rare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1 - Minor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2 - Minor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3 - Minor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5 - Moderate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41" name="Google Shape;541;p58"/>
          <p:cNvSpPr txBox="1"/>
          <p:nvPr/>
        </p:nvSpPr>
        <p:spPr>
          <a:xfrm>
            <a:off x="3865825" y="1400625"/>
            <a:ext cx="7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Condensed"/>
                <a:ea typeface="Roboto Condensed"/>
                <a:cs typeface="Roboto Condensed"/>
                <a:sym typeface="Roboto Condensed"/>
              </a:rPr>
              <a:t>Impact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2" name="Google Shape;542;p58"/>
          <p:cNvSpPr txBox="1"/>
          <p:nvPr/>
        </p:nvSpPr>
        <p:spPr>
          <a:xfrm rot="-5400000">
            <a:off x="868025" y="2946925"/>
            <a:ext cx="9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Condensed"/>
                <a:ea typeface="Roboto Condensed"/>
                <a:cs typeface="Roboto Condensed"/>
                <a:sym typeface="Roboto Condensed"/>
              </a:rPr>
              <a:t>Probability</a:t>
            </a:r>
            <a:endParaRPr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9"/>
          <p:cNvSpPr txBox="1"/>
          <p:nvPr>
            <p:ph idx="1" type="body"/>
          </p:nvPr>
        </p:nvSpPr>
        <p:spPr>
          <a:xfrm>
            <a:off x="661875" y="1174950"/>
            <a:ext cx="8214600" cy="37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User information not in system - </a:t>
            </a:r>
            <a:r>
              <a:rPr lang="en">
                <a:highlight>
                  <a:srgbClr val="FF9900"/>
                </a:highlight>
              </a:rPr>
              <a:t>12</a:t>
            </a:r>
            <a:endParaRPr>
              <a:highlight>
                <a:srgbClr val="FF9900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User information fails to authenticate - </a:t>
            </a:r>
            <a:r>
              <a:rPr lang="en">
                <a:highlight>
                  <a:srgbClr val="FF9900"/>
                </a:highlight>
              </a:rPr>
              <a:t>12</a:t>
            </a:r>
            <a:endParaRPr>
              <a:highlight>
                <a:srgbClr val="FF9900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PDF displays incorrect data - </a:t>
            </a:r>
            <a:r>
              <a:rPr lang="en">
                <a:highlight>
                  <a:srgbClr val="FF9900"/>
                </a:highlight>
              </a:rPr>
              <a:t>10</a:t>
            </a:r>
            <a:endParaRPr>
              <a:highlight>
                <a:srgbClr val="FF9900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Malicious data </a:t>
            </a:r>
            <a:r>
              <a:rPr lang="en"/>
              <a:t>injected</a:t>
            </a:r>
            <a:r>
              <a:rPr lang="en"/>
              <a:t> into system - </a:t>
            </a:r>
            <a:r>
              <a:rPr lang="en">
                <a:highlight>
                  <a:srgbClr val="FF9900"/>
                </a:highlight>
              </a:rPr>
              <a:t>10</a:t>
            </a:r>
            <a:endParaRPr>
              <a:highlight>
                <a:srgbClr val="FF9900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PDF not emailed to the correct recipient - </a:t>
            </a:r>
            <a:r>
              <a:rPr lang="en">
                <a:highlight>
                  <a:srgbClr val="FFFF00"/>
                </a:highlight>
              </a:rPr>
              <a:t>6</a:t>
            </a:r>
            <a:endParaRPr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Web Application fails to load on different browsers - </a:t>
            </a:r>
            <a:r>
              <a:rPr lang="en">
                <a:highlight>
                  <a:srgbClr val="00FF00"/>
                </a:highlight>
              </a:rPr>
              <a:t>3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548" name="Google Shape;548;p59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Notable</a:t>
            </a:r>
            <a:r>
              <a:rPr lang="en"/>
              <a:t> Risks</a:t>
            </a:r>
            <a:endParaRPr/>
          </a:p>
        </p:txBody>
      </p:sp>
      <p:sp>
        <p:nvSpPr>
          <p:cNvPr id="549" name="Google Shape;549;p5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50" name="Google Shape;550;p59"/>
          <p:cNvGraphicFramePr/>
          <p:nvPr/>
        </p:nvGraphicFramePr>
        <p:xfrm>
          <a:off x="7618000" y="39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{1AA75880-D80F-4DB1-8128-1033431242E8}</a:tableStyleId>
              </a:tblPr>
              <a:tblGrid>
                <a:gridCol w="977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Key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Severe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Major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Moderate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Minor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9475" y="0"/>
            <a:ext cx="100029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5"/>
          <p:cNvSpPr txBox="1"/>
          <p:nvPr>
            <p:ph idx="4294967295" type="title"/>
          </p:nvPr>
        </p:nvSpPr>
        <p:spPr>
          <a:xfrm>
            <a:off x="377450" y="3826175"/>
            <a:ext cx="5258400" cy="71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Facility Machines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0"/>
          <p:cNvSpPr txBox="1"/>
          <p:nvPr>
            <p:ph type="ctrTitle"/>
          </p:nvPr>
        </p:nvSpPr>
        <p:spPr>
          <a:xfrm>
            <a:off x="463525" y="2933501"/>
            <a:ext cx="4094400" cy="201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Questions?</a:t>
            </a:r>
            <a:endParaRPr sz="3800"/>
          </a:p>
        </p:txBody>
      </p:sp>
      <p:sp>
        <p:nvSpPr>
          <p:cNvPr id="556" name="Google Shape;556;p6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60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Facility Machines</a:t>
            </a:r>
            <a:endParaRPr/>
          </a:p>
        </p:txBody>
      </p:sp>
      <p:sp>
        <p:nvSpPr>
          <p:cNvPr id="229" name="Google Shape;229;p1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16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6" name="Google Shape;2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625" y="731925"/>
            <a:ext cx="6318449" cy="405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7"/>
          <p:cNvSpPr txBox="1"/>
          <p:nvPr>
            <p:ph idx="4294967295" type="title"/>
          </p:nvPr>
        </p:nvSpPr>
        <p:spPr>
          <a:xfrm>
            <a:off x="0" y="133575"/>
            <a:ext cx="1598400" cy="42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Product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Introduction</a:t>
            </a:r>
            <a:endParaRPr/>
          </a:p>
        </p:txBody>
      </p:sp>
      <p:sp>
        <p:nvSpPr>
          <p:cNvPr id="243" name="Google Shape;243;p18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Project Abstract</a:t>
            </a:r>
            <a:endParaRPr/>
          </a:p>
        </p:txBody>
      </p:sp>
      <p:sp>
        <p:nvSpPr>
          <p:cNvPr id="244" name="Google Shape;244;p1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b="1" sz="30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Problem</a:t>
            </a:r>
            <a:endParaRPr/>
          </a:p>
        </p:txBody>
      </p:sp>
      <p:sp>
        <p:nvSpPr>
          <p:cNvPr id="251" name="Google Shape;251;p19"/>
          <p:cNvSpPr txBox="1"/>
          <p:nvPr>
            <p:ph idx="1" type="body"/>
          </p:nvPr>
        </p:nvSpPr>
        <p:spPr>
          <a:xfrm>
            <a:off x="466450" y="1284575"/>
            <a:ext cx="7577400" cy="375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Clients of JEDA Polymers want a fast and reliable way to verify the integrity of the product they </a:t>
            </a:r>
            <a:r>
              <a:rPr lang="en"/>
              <a:t>received</a:t>
            </a:r>
            <a:r>
              <a:rPr lang="en"/>
              <a:t>.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en"/>
              <a:t>John Deeken, </a:t>
            </a:r>
            <a:r>
              <a:rPr b="1" lang="en">
                <a:latin typeface="Roboto Condensed"/>
                <a:ea typeface="Roboto Condensed"/>
                <a:cs typeface="Roboto Condensed"/>
                <a:sym typeface="Roboto Condensed"/>
              </a:rPr>
              <a:t>manually </a:t>
            </a:r>
            <a:r>
              <a:rPr lang="en"/>
              <a:t>looks over data reported by factory lines, then reports the result to the customer.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▻"/>
            </a:pPr>
            <a:r>
              <a:rPr lang="en" sz="2000"/>
              <a:t>Customers will call wanting immediate verification.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▻"/>
            </a:pPr>
            <a:r>
              <a:rPr lang="en" sz="2000"/>
              <a:t>For a truly accurate result can take hours.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▻"/>
            </a:pPr>
            <a:r>
              <a:rPr lang="en" sz="2000"/>
              <a:t>Prone to human error.</a:t>
            </a:r>
            <a:endParaRPr/>
          </a:p>
        </p:txBody>
      </p:sp>
      <p:sp>
        <p:nvSpPr>
          <p:cNvPr id="252" name="Google Shape;252;p1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6B26B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